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79" d="100"/>
          <a:sy n="79" d="100"/>
        </p:scale>
        <p:origin x="-1144" y="-104"/>
      </p:cViewPr>
      <p:guideLst>
        <p:guide orient="horz" pos="3203"/>
        <p:guide pos="19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13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83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66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751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3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5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09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10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24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1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5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DF867-18C5-3644-A283-0CD50FBDE16D}" type="datetimeFigureOut">
              <a:rPr lang="en-US" smtClean="0"/>
              <a:t>02/11/15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00405-E0BA-CB42-8EC0-920B935550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95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Traffic Light Challenge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Two examples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 </a:t>
            </a:r>
            <a:r>
              <a:rPr lang="en-US" dirty="0" smtClean="0"/>
              <a:t>a</a:t>
            </a:r>
            <a:r>
              <a:rPr lang="is-IS" dirty="0" smtClean="0"/>
              <a:t>nd a bunch of other things.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2960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Finally</a:t>
            </a:r>
            <a:r>
              <a:rPr lang="is-IS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Sometimes useful to test without an Arduino</a:t>
            </a:r>
          </a:p>
          <a:p>
            <a:r>
              <a:rPr lang="en-GB" dirty="0" smtClean="0"/>
              <a:t>GUI simulation</a:t>
            </a:r>
          </a:p>
          <a:p>
            <a:r>
              <a:rPr lang="en-GB" dirty="0" smtClean="0"/>
              <a:t>LEDs connected to pins 7, 8, 9, 11, 12, 13.</a:t>
            </a:r>
          </a:p>
          <a:p>
            <a:r>
              <a:rPr lang="en-GB" dirty="0" smtClean="0"/>
              <a:t>Buttons </a:t>
            </a:r>
            <a:r>
              <a:rPr lang="en-GB" dirty="0" err="1" smtClean="0"/>
              <a:t>connencted</a:t>
            </a:r>
            <a:r>
              <a:rPr lang="en-GB" dirty="0" smtClean="0"/>
              <a:t> to pins 5 &amp; 6 </a:t>
            </a:r>
          </a:p>
          <a:p>
            <a:r>
              <a:rPr lang="en-GB" dirty="0" smtClean="0"/>
              <a:t>Same functions as </a:t>
            </a:r>
            <a:r>
              <a:rPr lang="en-GB" dirty="0" err="1" smtClean="0"/>
              <a:t>AsipMain</a:t>
            </a:r>
            <a:endParaRPr lang="en-GB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46601" y="1648425"/>
            <a:ext cx="4328104" cy="1052175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(</a:t>
            </a:r>
            <a:r>
              <a:rPr lang="de-DE" sz="2400" dirty="0" err="1" smtClean="0">
                <a:latin typeface="Courier New"/>
                <a:cs typeface="Courier New"/>
              </a:rPr>
              <a:t>require</a:t>
            </a:r>
            <a:endParaRPr lang="de-DE" sz="2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dirty="0">
                <a:latin typeface="Courier New"/>
                <a:cs typeface="Courier New"/>
              </a:rPr>
              <a:t>	</a:t>
            </a:r>
            <a:r>
              <a:rPr lang="de-DE" sz="2400" dirty="0" smtClean="0">
                <a:latin typeface="Courier New"/>
                <a:cs typeface="Courier New"/>
              </a:rPr>
              <a:t>"</a:t>
            </a:r>
            <a:r>
              <a:rPr lang="de-DE" sz="2400" dirty="0" err="1" smtClean="0">
                <a:latin typeface="Courier New"/>
                <a:cs typeface="Courier New"/>
              </a:rPr>
              <a:t>AsipSimulated.rkt</a:t>
            </a:r>
            <a:r>
              <a:rPr lang="de-DE" sz="2400" dirty="0" smtClean="0">
                <a:latin typeface="Courier New"/>
                <a:cs typeface="Courier New"/>
              </a:rPr>
              <a:t>“)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2768049"/>
            <a:ext cx="4140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Examples:</a:t>
            </a:r>
          </a:p>
          <a:p>
            <a:pPr lvl="1"/>
            <a:r>
              <a:rPr lang="en-GB" dirty="0" err="1" smtClean="0"/>
              <a:t>SimpleSingleTraffic.rkt</a:t>
            </a:r>
            <a:r>
              <a:rPr lang="en-GB" dirty="0" smtClean="0"/>
              <a:t> &amp; </a:t>
            </a:r>
            <a:r>
              <a:rPr lang="en-GB" dirty="0" err="1" smtClean="0"/>
              <a:t>DoubleTraffic.rkt</a:t>
            </a:r>
            <a:endParaRPr lang="en-GB" dirty="0"/>
          </a:p>
          <a:p>
            <a:r>
              <a:rPr lang="en-GB" dirty="0" smtClean="0"/>
              <a:t>Files:</a:t>
            </a:r>
          </a:p>
          <a:p>
            <a:pPr lvl="1"/>
            <a:r>
              <a:rPr lang="en-GB" dirty="0" err="1" smtClean="0"/>
              <a:t>AsipMain.rkt</a:t>
            </a:r>
            <a:r>
              <a:rPr lang="en-GB" dirty="0" smtClean="0"/>
              <a:t> &amp; </a:t>
            </a:r>
            <a:r>
              <a:rPr lang="en-GB" dirty="0" err="1" smtClean="0"/>
              <a:t>AsipUtilities.rkt</a:t>
            </a:r>
            <a:r>
              <a:rPr lang="en-GB" dirty="0" smtClean="0"/>
              <a:t> </a:t>
            </a:r>
          </a:p>
          <a:p>
            <a:pPr lvl="1"/>
            <a:r>
              <a:rPr lang="en-GB" dirty="0" err="1" smtClean="0"/>
              <a:t>AsipButtons.rkt</a:t>
            </a:r>
            <a:endParaRPr lang="en-GB" dirty="0" smtClean="0"/>
          </a:p>
          <a:p>
            <a:pPr lvl="1"/>
            <a:r>
              <a:rPr lang="en-GB" dirty="0" err="1" smtClean="0"/>
              <a:t>AsipSimulated.rkt</a:t>
            </a:r>
            <a:r>
              <a:rPr lang="en-GB" dirty="0" smtClean="0"/>
              <a:t> &amp; </a:t>
            </a:r>
            <a:r>
              <a:rPr lang="en-GB" dirty="0" err="1" smtClean="0"/>
              <a:t>AsipButtonsSimulated.rkt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94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Remember: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Your challenge is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To design and implement a Racket / Arduino traffic light system</a:t>
            </a:r>
          </a:p>
          <a:p>
            <a:endParaRPr lang="is-IS" dirty="0"/>
          </a:p>
          <a:p>
            <a:r>
              <a:rPr lang="is-IS" dirty="0" smtClean="0"/>
              <a:t>Demonstratewhat you know about Racked, arduino, design, states, etc.</a:t>
            </a:r>
            <a:endParaRPr lang="en-GB" dirty="0"/>
          </a:p>
        </p:txBody>
      </p:sp>
      <p:pic>
        <p:nvPicPr>
          <p:cNvPr id="4" name="Picture 3" descr="roadlayou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05" y="1600199"/>
            <a:ext cx="4474464" cy="29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4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starting points: ASIP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35456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Controlling Arduino</a:t>
            </a:r>
          </a:p>
          <a:p>
            <a:pPr lvl="1"/>
            <a:r>
              <a:rPr lang="en-GB" dirty="0" smtClean="0"/>
              <a:t>Remember the Arduino workshop?</a:t>
            </a:r>
          </a:p>
          <a:p>
            <a:pPr lvl="1"/>
            <a:r>
              <a:rPr lang="en-GB" dirty="0" err="1" smtClean="0"/>
              <a:t>AsipMain.rkt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292656" y="1600201"/>
            <a:ext cx="4851344" cy="4974478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#</a:t>
            </a:r>
            <a:r>
              <a:rPr lang="en-US" sz="1800" dirty="0" err="1" smtClean="0">
                <a:latin typeface="Courier New"/>
                <a:cs typeface="Courier New"/>
              </a:rPr>
              <a:t>lang</a:t>
            </a:r>
            <a:r>
              <a:rPr lang="en-US" sz="1800" dirty="0" smtClean="0">
                <a:latin typeface="Courier New"/>
                <a:cs typeface="Courier New"/>
              </a:rPr>
              <a:t> racket</a:t>
            </a:r>
          </a:p>
          <a:p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(require "</a:t>
            </a:r>
            <a:r>
              <a:rPr lang="en-US" sz="1800" dirty="0" err="1" smtClean="0">
                <a:latin typeface="Courier New"/>
                <a:cs typeface="Courier New"/>
              </a:rPr>
              <a:t>AsipMain.rkt</a:t>
            </a:r>
            <a:r>
              <a:rPr lang="en-US" sz="1800" dirty="0" smtClean="0">
                <a:latin typeface="Courier New"/>
                <a:cs typeface="Courier New"/>
              </a:rPr>
              <a:t>”)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(define setup (lambda ()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(open-</a:t>
            </a:r>
            <a:r>
              <a:rPr lang="en-US" sz="1800" dirty="0" err="1" smtClean="0">
                <a:latin typeface="Courier New"/>
                <a:cs typeface="Courier New"/>
              </a:rPr>
              <a:t>asip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(set-pin-mode 13 OUTPUT_MODE)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))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(define </a:t>
            </a:r>
            <a:r>
              <a:rPr lang="en-US" sz="1800" dirty="0" err="1" smtClean="0">
                <a:latin typeface="Courier New"/>
                <a:cs typeface="Courier New"/>
              </a:rPr>
              <a:t>mainLoop</a:t>
            </a:r>
            <a:r>
              <a:rPr lang="en-US" sz="1800" dirty="0" smtClean="0">
                <a:latin typeface="Courier New"/>
                <a:cs typeface="Courier New"/>
              </a:rPr>
              <a:t> (lambda()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(digital-write 13 HIGH)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(sleep 1)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(digital-write 13 LOW)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(sleep 1)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     (</a:t>
            </a:r>
            <a:r>
              <a:rPr lang="en-US" sz="1800" dirty="0" err="1" smtClean="0">
                <a:latin typeface="Courier New"/>
                <a:cs typeface="Courier New"/>
              </a:rPr>
              <a:t>mainLoop</a:t>
            </a:r>
            <a:r>
              <a:rPr lang="en-US" sz="1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))</a:t>
            </a:r>
            <a:endParaRPr lang="en-GB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2805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Lights Version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Simple repeating light sequence:</a:t>
            </a:r>
          </a:p>
          <a:p>
            <a:pPr lvl="1"/>
            <a:r>
              <a:rPr lang="en-GB" dirty="0" smtClean="0"/>
              <a:t>Red</a:t>
            </a:r>
          </a:p>
          <a:p>
            <a:pPr lvl="1"/>
            <a:r>
              <a:rPr lang="en-GB" dirty="0" smtClean="0"/>
              <a:t>Red + Orange</a:t>
            </a:r>
          </a:p>
          <a:p>
            <a:pPr lvl="1"/>
            <a:r>
              <a:rPr lang="en-GB" dirty="0" smtClean="0"/>
              <a:t>Green</a:t>
            </a:r>
          </a:p>
          <a:p>
            <a:pPr lvl="1"/>
            <a:r>
              <a:rPr lang="en-GB" dirty="0" smtClean="0"/>
              <a:t>Orange</a:t>
            </a:r>
          </a:p>
          <a:p>
            <a:r>
              <a:rPr lang="en-GB" dirty="0" smtClean="0"/>
              <a:t>How can we represent this sequence in Racket?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495800" cy="4525963"/>
          </a:xfrm>
          <a:solidFill>
            <a:srgbClr val="D9D9D9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(define </a:t>
            </a:r>
            <a:r>
              <a:rPr lang="en-US" dirty="0" err="1" smtClean="0">
                <a:latin typeface="Courier New"/>
                <a:cs typeface="Courier New"/>
              </a:rPr>
              <a:t>lightSeq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(list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(list 1 0 0 )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(list 1 1 0)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(list 0 0 1)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(list 0 1 0)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))</a:t>
            </a:r>
            <a:endParaRPr lang="en-GB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416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Cycle through states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99433" cy="4525963"/>
          </a:xfrm>
        </p:spPr>
        <p:txBody>
          <a:bodyPr/>
          <a:lstStyle/>
          <a:p>
            <a:r>
              <a:rPr lang="en-GB" dirty="0" smtClean="0"/>
              <a:t>Current state:</a:t>
            </a:r>
          </a:p>
          <a:p>
            <a:pPr marL="457200" lvl="1" indent="0">
              <a:buNone/>
            </a:pPr>
            <a:r>
              <a:rPr lang="en-GB" dirty="0" smtClean="0"/>
              <a:t>(first </a:t>
            </a:r>
            <a:r>
              <a:rPr lang="en-GB" dirty="0" err="1" smtClean="0"/>
              <a:t>lightSeq</a:t>
            </a:r>
            <a:r>
              <a:rPr lang="en-GB" dirty="0" smtClean="0"/>
              <a:t>)</a:t>
            </a:r>
          </a:p>
          <a:p>
            <a:r>
              <a:rPr lang="en-GB" dirty="0" smtClean="0"/>
              <a:t>State change:</a:t>
            </a:r>
          </a:p>
          <a:p>
            <a:pPr lvl="1"/>
            <a:r>
              <a:rPr lang="en-GB" dirty="0" smtClean="0"/>
              <a:t>Remove first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Add to end of list!</a:t>
            </a:r>
            <a:endParaRPr lang="en-GB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456633" y="1600200"/>
            <a:ext cx="5687368" cy="5054853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(define </a:t>
            </a:r>
            <a:r>
              <a:rPr lang="en-US" sz="2000" dirty="0" err="1" smtClean="0">
                <a:latin typeface="Courier New"/>
                <a:cs typeface="Courier New"/>
              </a:rPr>
              <a:t>lightCycle</a:t>
            </a:r>
            <a:r>
              <a:rPr lang="en-US" sz="2000" dirty="0" smtClean="0">
                <a:latin typeface="Courier New"/>
                <a:cs typeface="Courier New"/>
              </a:rPr>
              <a:t> (lambda (</a:t>
            </a:r>
            <a:r>
              <a:rPr lang="en-US" sz="2000" dirty="0" err="1" smtClean="0">
                <a:latin typeface="Courier New"/>
                <a:cs typeface="Courier New"/>
              </a:rPr>
              <a:t>seq</a:t>
            </a:r>
            <a:r>
              <a:rPr lang="en-US" sz="20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	(</a:t>
            </a:r>
            <a:r>
              <a:rPr lang="en-US" sz="2000" dirty="0" err="1" smtClean="0">
                <a:latin typeface="Courier New"/>
                <a:cs typeface="Courier New"/>
              </a:rPr>
              <a:t>cond</a:t>
            </a:r>
            <a:r>
              <a:rPr lang="en-US" sz="2000" dirty="0" smtClean="0">
                <a:latin typeface="Courier New"/>
                <a:cs typeface="Courier New"/>
              </a:rPr>
              <a:t> [(not (empty? </a:t>
            </a:r>
            <a:r>
              <a:rPr lang="en-US" sz="2000" dirty="0" err="1" smtClean="0">
                <a:latin typeface="Courier New"/>
                <a:cs typeface="Courier New"/>
              </a:rPr>
              <a:t>seq</a:t>
            </a:r>
            <a:r>
              <a:rPr lang="en-US" sz="2000" dirty="0" smtClean="0">
                <a:latin typeface="Courier New"/>
                <a:cs typeface="Courier New"/>
              </a:rPr>
              <a:t>))</a:t>
            </a:r>
          </a:p>
          <a:p>
            <a:pPr marL="0" indent="0"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		(</a:t>
            </a:r>
            <a:r>
              <a:rPr lang="en-US" sz="2000" dirty="0" err="1" smtClean="0">
                <a:latin typeface="Courier New"/>
                <a:cs typeface="Courier New"/>
              </a:rPr>
              <a:t>setLights</a:t>
            </a:r>
            <a:r>
              <a:rPr lang="en-US" sz="2000" dirty="0" smtClean="0">
                <a:latin typeface="Courier New"/>
                <a:cs typeface="Courier New"/>
              </a:rPr>
              <a:t> lights (first </a:t>
            </a:r>
            <a:r>
              <a:rPr lang="en-US" sz="2000" dirty="0" err="1" smtClean="0">
                <a:latin typeface="Courier New"/>
                <a:cs typeface="Courier New"/>
              </a:rPr>
              <a:t>seq</a:t>
            </a:r>
            <a:r>
              <a:rPr lang="en-US" sz="2000" dirty="0" smtClean="0">
                <a:latin typeface="Courier New"/>
                <a:cs typeface="Courier New"/>
              </a:rPr>
              <a:t>))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                                                   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		(sleep 1)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                                                    		(</a:t>
            </a:r>
            <a:r>
              <a:rPr lang="en-US" sz="2000" dirty="0" err="1" smtClean="0">
                <a:latin typeface="Courier New"/>
                <a:cs typeface="Courier New"/>
              </a:rPr>
              <a:t>lightCycle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		(append (rest </a:t>
            </a:r>
            <a:r>
              <a:rPr lang="en-US" sz="2000" dirty="0" err="1" smtClean="0">
                <a:latin typeface="Courier New"/>
                <a:cs typeface="Courier New"/>
              </a:rPr>
              <a:t>seq</a:t>
            </a:r>
            <a:r>
              <a:rPr lang="en-US" sz="2000" dirty="0" smtClean="0">
                <a:latin typeface="Courier New"/>
                <a:cs typeface="Courier New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			(list (first </a:t>
            </a:r>
            <a:r>
              <a:rPr lang="en-US" sz="2000" dirty="0" err="1" smtClean="0">
                <a:latin typeface="Courier New"/>
                <a:cs typeface="Courier New"/>
              </a:rPr>
              <a:t>seq</a:t>
            </a:r>
            <a:r>
              <a:rPr lang="en-US" sz="2000" dirty="0" smtClean="0">
                <a:latin typeface="Courier New"/>
                <a:cs typeface="Courier New"/>
              </a:rPr>
              <a:t>))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   )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       )]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) ) )</a:t>
            </a:r>
            <a:endParaRPr lang="en-GB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4984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Version 2: making it reactive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How can we make the lights respond to user input?</a:t>
            </a:r>
          </a:p>
          <a:p>
            <a:r>
              <a:rPr lang="en-GB" dirty="0" smtClean="0"/>
              <a:t>Add a button </a:t>
            </a:r>
          </a:p>
          <a:p>
            <a:r>
              <a:rPr lang="en-GB" dirty="0" smtClean="0"/>
              <a:t>Button presses trigger state transitions</a:t>
            </a:r>
          </a:p>
          <a:p>
            <a:endParaRPr lang="en-GB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196192" y="1608975"/>
            <a:ext cx="4947808" cy="2827728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smtClean="0">
                <a:latin typeface="Courier New"/>
                <a:cs typeface="Courier New"/>
              </a:rPr>
              <a:t>(require</a:t>
            </a:r>
            <a:endParaRPr lang="en-GB" sz="2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sz="2400" dirty="0" smtClean="0">
                <a:latin typeface="Courier New"/>
                <a:cs typeface="Courier New"/>
              </a:rPr>
              <a:t>	"</a:t>
            </a:r>
            <a:r>
              <a:rPr lang="en-GB" sz="2400" dirty="0" err="1" smtClean="0">
                <a:latin typeface="Courier New"/>
                <a:cs typeface="Courier New"/>
              </a:rPr>
              <a:t>AsipButtons.rkt</a:t>
            </a:r>
            <a:r>
              <a:rPr lang="en-GB" sz="2400" dirty="0" smtClean="0">
                <a:latin typeface="Courier New"/>
                <a:cs typeface="Courier New"/>
              </a:rPr>
              <a:t>")</a:t>
            </a:r>
          </a:p>
          <a:p>
            <a:pPr marL="0" indent="0">
              <a:buNone/>
            </a:pPr>
            <a:endParaRPr lang="en-GB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sz="2400" dirty="0" smtClean="0">
                <a:latin typeface="Courier New"/>
                <a:cs typeface="Courier New"/>
              </a:rPr>
              <a:t>(on-button-pressed 5</a:t>
            </a:r>
          </a:p>
          <a:p>
            <a:pPr marL="0" indent="0">
              <a:buNone/>
            </a:pPr>
            <a:r>
              <a:rPr lang="en-GB" sz="2400" dirty="0">
                <a:latin typeface="Courier New"/>
                <a:cs typeface="Courier New"/>
              </a:rPr>
              <a:t>	</a:t>
            </a:r>
            <a:r>
              <a:rPr lang="en-GB" sz="2400" dirty="0" smtClean="0">
                <a:latin typeface="Courier New"/>
                <a:cs typeface="Courier New"/>
              </a:rPr>
              <a:t>(lambda () </a:t>
            </a:r>
          </a:p>
          <a:p>
            <a:pPr marL="0" indent="0">
              <a:buNone/>
            </a:pPr>
            <a:r>
              <a:rPr lang="en-GB" sz="2400" dirty="0">
                <a:latin typeface="Courier New"/>
                <a:cs typeface="Courier New"/>
              </a:rPr>
              <a:t>	</a:t>
            </a:r>
            <a:r>
              <a:rPr lang="en-GB" sz="2400" dirty="0" smtClean="0">
                <a:latin typeface="Courier New"/>
                <a:cs typeface="Courier New"/>
              </a:rPr>
              <a:t>	(</a:t>
            </a:r>
            <a:r>
              <a:rPr lang="en-GB" sz="2400" dirty="0" err="1" smtClean="0">
                <a:latin typeface="Courier New"/>
                <a:cs typeface="Courier New"/>
              </a:rPr>
              <a:t>printf</a:t>
            </a:r>
            <a:r>
              <a:rPr lang="en-GB" sz="2400" dirty="0" smtClean="0">
                <a:latin typeface="Courier New"/>
                <a:cs typeface="Courier New"/>
              </a:rPr>
              <a:t> “Press”)))</a:t>
            </a:r>
            <a:endParaRPr lang="en-GB" sz="2400" dirty="0">
              <a:latin typeface="Courier New"/>
              <a:cs typeface="Courier New"/>
            </a:endParaRPr>
          </a:p>
        </p:txBody>
      </p:sp>
      <p:pic>
        <p:nvPicPr>
          <p:cNvPr id="7" name="Picture 6" descr="IMG_299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5972" b="19404"/>
          <a:stretch/>
        </p:blipFill>
        <p:spPr>
          <a:xfrm>
            <a:off x="631038" y="4436703"/>
            <a:ext cx="3565154" cy="22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6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FSMs in Racket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Remember tabular representation of FSM:</a:t>
            </a:r>
          </a:p>
          <a:p>
            <a:endParaRPr lang="en-GB" dirty="0"/>
          </a:p>
        </p:txBody>
      </p:sp>
      <p:pic>
        <p:nvPicPr>
          <p:cNvPr id="5" name="Picture 4" descr="IMG_29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889" y="3163220"/>
            <a:ext cx="4086734" cy="3065050"/>
          </a:xfrm>
          <a:prstGeom prst="rect">
            <a:avLst/>
          </a:prstGeom>
        </p:spPr>
      </p:pic>
      <p:pic>
        <p:nvPicPr>
          <p:cNvPr id="6" name="Picture 5" descr="IMG_299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1084" y="3143585"/>
            <a:ext cx="4109174" cy="3081880"/>
          </a:xfrm>
          <a:prstGeom prst="rect">
            <a:avLst/>
          </a:prstGeom>
        </p:spPr>
      </p:pic>
      <p:pic>
        <p:nvPicPr>
          <p:cNvPr id="7" name="Picture 6" descr="IMG_299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28" y="1942699"/>
            <a:ext cx="3597310" cy="47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4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Representation in Racket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Use the “hash” structure</a:t>
            </a:r>
          </a:p>
          <a:p>
            <a:pPr lvl="1"/>
            <a:r>
              <a:rPr lang="en-GB" dirty="0" smtClean="0"/>
              <a:t>Implementation of ‘tables’ or ‘mappings’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196192" y="1608974"/>
            <a:ext cx="4947808" cy="4525963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(</a:t>
            </a:r>
            <a:r>
              <a:rPr lang="de-DE" sz="2400" dirty="0" err="1" smtClean="0">
                <a:latin typeface="Courier New"/>
                <a:cs typeface="Courier New"/>
              </a:rPr>
              <a:t>define</a:t>
            </a:r>
            <a:r>
              <a:rPr lang="de-DE" sz="2400" dirty="0" smtClean="0">
                <a:latin typeface="Courier New"/>
                <a:cs typeface="Courier New"/>
              </a:rPr>
              <a:t> </a:t>
            </a:r>
            <a:r>
              <a:rPr lang="de-DE" sz="2400" dirty="0" err="1" smtClean="0">
                <a:latin typeface="Courier New"/>
                <a:cs typeface="Courier New"/>
              </a:rPr>
              <a:t>stateTable</a:t>
            </a:r>
            <a:r>
              <a:rPr lang="de-DE" sz="24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(</a:t>
            </a:r>
            <a:r>
              <a:rPr lang="de-DE" sz="2400" dirty="0" err="1" smtClean="0">
                <a:latin typeface="Courier New"/>
                <a:cs typeface="Courier New"/>
              </a:rPr>
              <a:t>hash</a:t>
            </a:r>
            <a:r>
              <a:rPr lang="de-DE" sz="2400" dirty="0" smtClean="0">
                <a:latin typeface="Courier New"/>
                <a:cs typeface="Courier New"/>
              </a:rPr>
              <a:t> </a:t>
            </a:r>
          </a:p>
          <a:p>
            <a:pPr marL="400050" lvl="1" indent="0">
              <a:buNone/>
            </a:pPr>
            <a:r>
              <a:rPr lang="de-DE" dirty="0" smtClean="0">
                <a:latin typeface="Courier New"/>
                <a:cs typeface="Courier New"/>
              </a:rPr>
              <a:t>1 (</a:t>
            </a:r>
            <a:r>
              <a:rPr lang="de-DE" dirty="0" err="1" smtClean="0">
                <a:latin typeface="Courier New"/>
                <a:cs typeface="Courier New"/>
              </a:rPr>
              <a:t>hash</a:t>
            </a:r>
            <a:r>
              <a:rPr lang="de-DE" dirty="0" smtClean="0">
                <a:latin typeface="Courier New"/>
                <a:cs typeface="Courier New"/>
              </a:rPr>
              <a:t> "b" 2 </a:t>
            </a:r>
            <a:r>
              <a:rPr lang="de-DE" dirty="0" smtClean="0">
                <a:latin typeface="Courier New"/>
                <a:cs typeface="Courier New"/>
              </a:rPr>
              <a:t>  "</a:t>
            </a:r>
            <a:r>
              <a:rPr lang="de-DE" dirty="0" err="1" smtClean="0">
                <a:latin typeface="Courier New"/>
                <a:cs typeface="Courier New"/>
              </a:rPr>
              <a:t>e</a:t>
            </a:r>
            <a:r>
              <a:rPr lang="de-DE" dirty="0" smtClean="0">
                <a:latin typeface="Courier New"/>
                <a:cs typeface="Courier New"/>
              </a:rPr>
              <a:t>" 1 </a:t>
            </a:r>
            <a:r>
              <a:rPr lang="de-DE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  2 (</a:t>
            </a:r>
            <a:r>
              <a:rPr lang="de-DE" sz="2400" dirty="0" err="1" smtClean="0">
                <a:latin typeface="Courier New"/>
                <a:cs typeface="Courier New"/>
              </a:rPr>
              <a:t>hash</a:t>
            </a:r>
            <a:r>
              <a:rPr lang="de-DE" sz="2400" dirty="0" smtClean="0">
                <a:latin typeface="Courier New"/>
                <a:cs typeface="Courier New"/>
              </a:rPr>
              <a:t> "b" 3 </a:t>
            </a:r>
            <a:r>
              <a:rPr lang="de-DE" sz="2400" dirty="0" smtClean="0">
                <a:latin typeface="Courier New"/>
                <a:cs typeface="Courier New"/>
              </a:rPr>
              <a:t>  "</a:t>
            </a:r>
            <a:r>
              <a:rPr lang="de-DE" sz="2400" dirty="0" err="1" smtClean="0">
                <a:latin typeface="Courier New"/>
                <a:cs typeface="Courier New"/>
              </a:rPr>
              <a:t>e</a:t>
            </a:r>
            <a:r>
              <a:rPr lang="de-DE" sz="2400" dirty="0" smtClean="0">
                <a:latin typeface="Courier New"/>
                <a:cs typeface="Courier New"/>
              </a:rPr>
              <a:t>" 1 </a:t>
            </a:r>
            <a:r>
              <a:rPr lang="de-DE" sz="24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  3 (</a:t>
            </a:r>
            <a:r>
              <a:rPr lang="de-DE" sz="2400" dirty="0" err="1" smtClean="0">
                <a:latin typeface="Courier New"/>
                <a:cs typeface="Courier New"/>
              </a:rPr>
              <a:t>hash</a:t>
            </a:r>
            <a:r>
              <a:rPr lang="de-DE" sz="2400" dirty="0" smtClean="0">
                <a:latin typeface="Courier New"/>
                <a:cs typeface="Courier New"/>
              </a:rPr>
              <a:t> "b" 4 </a:t>
            </a:r>
            <a:r>
              <a:rPr lang="de-DE" sz="2400" dirty="0" smtClean="0">
                <a:latin typeface="Courier New"/>
                <a:cs typeface="Courier New"/>
              </a:rPr>
              <a:t>  "</a:t>
            </a:r>
            <a:r>
              <a:rPr lang="de-DE" sz="2400" dirty="0" err="1" smtClean="0">
                <a:latin typeface="Courier New"/>
                <a:cs typeface="Courier New"/>
              </a:rPr>
              <a:t>e</a:t>
            </a:r>
            <a:r>
              <a:rPr lang="de-DE" sz="2400" dirty="0" smtClean="0">
                <a:latin typeface="Courier New"/>
                <a:cs typeface="Courier New"/>
              </a:rPr>
              <a:t>" 1 </a:t>
            </a:r>
            <a:r>
              <a:rPr lang="de-DE" sz="24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  4 (</a:t>
            </a:r>
            <a:r>
              <a:rPr lang="de-DE" sz="2400" dirty="0" err="1" smtClean="0">
                <a:latin typeface="Courier New"/>
                <a:cs typeface="Courier New"/>
              </a:rPr>
              <a:t>hash</a:t>
            </a:r>
            <a:r>
              <a:rPr lang="de-DE" sz="2400" dirty="0" smtClean="0">
                <a:latin typeface="Courier New"/>
                <a:cs typeface="Courier New"/>
              </a:rPr>
              <a:t> "b" 1 </a:t>
            </a:r>
            <a:r>
              <a:rPr lang="de-DE" sz="2400" dirty="0" smtClean="0">
                <a:latin typeface="Courier New"/>
                <a:cs typeface="Courier New"/>
              </a:rPr>
              <a:t>  "</a:t>
            </a:r>
            <a:r>
              <a:rPr lang="de-DE" sz="2400" dirty="0" err="1" smtClean="0">
                <a:latin typeface="Courier New"/>
                <a:cs typeface="Courier New"/>
              </a:rPr>
              <a:t>e</a:t>
            </a:r>
            <a:r>
              <a:rPr lang="de-DE" sz="2400" dirty="0" smtClean="0">
                <a:latin typeface="Courier New"/>
                <a:cs typeface="Courier New"/>
              </a:rPr>
              <a:t>" 1 </a:t>
            </a:r>
            <a:r>
              <a:rPr lang="de-DE" sz="24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) )</a:t>
            </a:r>
            <a:endParaRPr lang="en-GB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289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Manipulating state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Record the state</a:t>
            </a:r>
          </a:p>
          <a:p>
            <a:endParaRPr lang="en-GB" dirty="0"/>
          </a:p>
          <a:p>
            <a:r>
              <a:rPr lang="en-GB" dirty="0" smtClean="0"/>
              <a:t>Figure out next </a:t>
            </a:r>
          </a:p>
          <a:p>
            <a:endParaRPr lang="en-GB" dirty="0"/>
          </a:p>
          <a:p>
            <a:r>
              <a:rPr lang="en-GB" dirty="0" smtClean="0"/>
              <a:t>Update current</a:t>
            </a:r>
          </a:p>
          <a:p>
            <a:endParaRPr lang="en-GB" dirty="0"/>
          </a:p>
          <a:p>
            <a:r>
              <a:rPr lang="en-GB" dirty="0" smtClean="0"/>
              <a:t>Set lights</a:t>
            </a:r>
            <a:endParaRPr lang="en-GB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019341" y="1648426"/>
            <a:ext cx="4947808" cy="720000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(</a:t>
            </a:r>
            <a:r>
              <a:rPr lang="de-DE" sz="2400" dirty="0" err="1" smtClean="0">
                <a:latin typeface="Courier New"/>
                <a:cs typeface="Courier New"/>
              </a:rPr>
              <a:t>define</a:t>
            </a:r>
            <a:r>
              <a:rPr lang="de-DE" sz="2400" dirty="0" smtClean="0">
                <a:latin typeface="Courier New"/>
                <a:cs typeface="Courier New"/>
              </a:rPr>
              <a:t> </a:t>
            </a:r>
            <a:r>
              <a:rPr lang="de-DE" sz="2400" dirty="0" err="1" smtClean="0">
                <a:latin typeface="Courier New"/>
                <a:cs typeface="Courier New"/>
              </a:rPr>
              <a:t>currentState</a:t>
            </a:r>
            <a:r>
              <a:rPr lang="de-DE" sz="2400" dirty="0" smtClean="0">
                <a:latin typeface="Courier New"/>
                <a:cs typeface="Courier New"/>
              </a:rPr>
              <a:t> 1)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019341" y="2636302"/>
            <a:ext cx="4947808" cy="720000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(</a:t>
            </a:r>
            <a:r>
              <a:rPr lang="de-DE" sz="2400" dirty="0" err="1" smtClean="0">
                <a:latin typeface="Courier New"/>
                <a:cs typeface="Courier New"/>
              </a:rPr>
              <a:t>getNextState</a:t>
            </a:r>
            <a:r>
              <a:rPr lang="de-DE" sz="2400" dirty="0" smtClean="0">
                <a:latin typeface="Courier New"/>
                <a:cs typeface="Courier New"/>
              </a:rPr>
              <a:t> </a:t>
            </a:r>
            <a:r>
              <a:rPr lang="de-DE" sz="2400" dirty="0" err="1" smtClean="0">
                <a:latin typeface="Courier New"/>
                <a:cs typeface="Courier New"/>
              </a:rPr>
              <a:t>state</a:t>
            </a:r>
            <a:r>
              <a:rPr lang="de-DE" sz="2400" dirty="0" smtClean="0">
                <a:latin typeface="Courier New"/>
                <a:cs typeface="Courier New"/>
              </a:rPr>
              <a:t> </a:t>
            </a:r>
            <a:r>
              <a:rPr lang="de-DE" sz="2400" dirty="0" err="1" smtClean="0">
                <a:latin typeface="Courier New"/>
                <a:cs typeface="Courier New"/>
              </a:rPr>
              <a:t>event</a:t>
            </a:r>
            <a:r>
              <a:rPr lang="de-DE" sz="24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de-DE" sz="2400" dirty="0" smtClean="0">
              <a:latin typeface="Courier New"/>
              <a:cs typeface="Courier New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019341" y="3681176"/>
            <a:ext cx="4947808" cy="720000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(</a:t>
            </a:r>
            <a:r>
              <a:rPr lang="de-DE" sz="2400" dirty="0" err="1" smtClean="0">
                <a:latin typeface="Courier New"/>
                <a:cs typeface="Courier New"/>
              </a:rPr>
              <a:t>gotoNextState</a:t>
            </a:r>
            <a:r>
              <a:rPr lang="de-DE" sz="2400" dirty="0" smtClean="0">
                <a:latin typeface="Courier New"/>
                <a:cs typeface="Courier New"/>
              </a:rPr>
              <a:t> </a:t>
            </a:r>
            <a:r>
              <a:rPr lang="de-DE" sz="2400" dirty="0" err="1" smtClean="0">
                <a:latin typeface="Courier New"/>
                <a:cs typeface="Courier New"/>
              </a:rPr>
              <a:t>event</a:t>
            </a:r>
            <a:r>
              <a:rPr lang="de-DE" sz="2400" dirty="0">
                <a:latin typeface="Courier New"/>
                <a:cs typeface="Courier New"/>
              </a:rPr>
              <a:t>)</a:t>
            </a:r>
            <a:endParaRPr lang="de-DE" sz="2400" dirty="0" smtClean="0">
              <a:latin typeface="Courier New"/>
              <a:cs typeface="Courier New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019341" y="4726052"/>
            <a:ext cx="4947808" cy="720000"/>
          </a:xfrm>
          <a:prstGeom prst="rect">
            <a:avLst/>
          </a:prstGeom>
          <a:solidFill>
            <a:srgbClr val="D9D9D9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 smtClean="0">
                <a:latin typeface="Courier New"/>
                <a:cs typeface="Courier New"/>
              </a:rPr>
              <a:t>(</a:t>
            </a:r>
            <a:r>
              <a:rPr lang="de-DE" sz="2400" dirty="0" err="1" smtClean="0">
                <a:latin typeface="Courier New"/>
                <a:cs typeface="Courier New"/>
              </a:rPr>
              <a:t>outputCurrentState</a:t>
            </a:r>
            <a:r>
              <a:rPr lang="de-DE" sz="2400" dirty="0" smtClean="0">
                <a:latin typeface="Courier New"/>
                <a:cs typeface="Courier New"/>
              </a:rPr>
              <a:t>)</a:t>
            </a:r>
            <a:endParaRPr lang="en-GB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090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384</Words>
  <Application>Microsoft Macintosh PowerPoint</Application>
  <PresentationFormat>On-screen Show (4:3)</PresentationFormat>
  <Paragraphs>109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Traffic Light Challenge</vt:lpstr>
      <vt:lpstr>Remember:</vt:lpstr>
      <vt:lpstr>Some starting points: ASIP</vt:lpstr>
      <vt:lpstr>Lights Version 1</vt:lpstr>
      <vt:lpstr>Cycle through states</vt:lpstr>
      <vt:lpstr>Version 2: making it reactive</vt:lpstr>
      <vt:lpstr>FSMs in Racket</vt:lpstr>
      <vt:lpstr>Representation in Racket</vt:lpstr>
      <vt:lpstr>Manipulating state</vt:lpstr>
      <vt:lpstr>Finally…</vt:lpstr>
      <vt:lpstr>Summary</vt:lpstr>
    </vt:vector>
  </TitlesOfParts>
  <Company>MDX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 Challenge</dc:title>
  <dc:creator>bob fields</dc:creator>
  <cp:lastModifiedBy>bob fields</cp:lastModifiedBy>
  <cp:revision>11</cp:revision>
  <dcterms:created xsi:type="dcterms:W3CDTF">2015-11-02T13:33:35Z</dcterms:created>
  <dcterms:modified xsi:type="dcterms:W3CDTF">2015-11-02T15:41:31Z</dcterms:modified>
</cp:coreProperties>
</file>